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anum Gothic"/>
      <p:regular r:id="rId36"/>
      <p:bold r:id="rId37"/>
    </p:embeddedFont>
    <p:embeddedFont>
      <p:font typeface="Barl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64158D8-67DA-4167-813B-E598BE8EEF36}">
  <a:tblStyle styleId="{764158D8-67DA-4167-813B-E598BE8EEF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AFF91E4-1DF0-4623-98D6-AF0BA49733B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-italic.fntdata"/><Relationship Id="rId20" Type="http://schemas.openxmlformats.org/officeDocument/2006/relationships/slide" Target="slides/slide14.xml"/><Relationship Id="rId41" Type="http://schemas.openxmlformats.org/officeDocument/2006/relationships/font" Target="fonts/Barlow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anumGothic-bold.fntdata"/><Relationship Id="rId14" Type="http://schemas.openxmlformats.org/officeDocument/2006/relationships/slide" Target="slides/slide8.xml"/><Relationship Id="rId36" Type="http://schemas.openxmlformats.org/officeDocument/2006/relationships/font" Target="fonts/NanumGothic-regular.fntdata"/><Relationship Id="rId17" Type="http://schemas.openxmlformats.org/officeDocument/2006/relationships/slide" Target="slides/slide11.xml"/><Relationship Id="rId39" Type="http://schemas.openxmlformats.org/officeDocument/2006/relationships/font" Target="fonts/Barlow-bold.fntdata"/><Relationship Id="rId16" Type="http://schemas.openxmlformats.org/officeDocument/2006/relationships/slide" Target="slides/slide10.xml"/><Relationship Id="rId38" Type="http://schemas.openxmlformats.org/officeDocument/2006/relationships/font" Target="fonts/Barlow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안녕하세요 학교가고싶다팀 elaboration phase iteration1 발표자 신채연입니다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fc85cac2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fc85cac2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6b2f7f94b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6b2f7f94b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f660dbde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f660dbde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f660dbde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f660dbde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reservation핸들러가 order instance o create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f660dbde0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f660dbde0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f660dbde0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f660dbde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af660dbde0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af660dbde0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reservation핸들러가 order instance o create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f660dbde0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f660dbde0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f660dbde0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af660dbde0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af660dbde0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af660dbde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reservation핸들러가 order instance o create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f660dbde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f660dbde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400">
                <a:solidFill>
                  <a:schemeClr val="dk1"/>
                </a:solidFill>
              </a:rPr>
              <a:t>Problem Statement &amp; Solution, Assumptions and Constraints</a:t>
            </a:r>
            <a:endParaRPr sz="1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f660dbde0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f660dbde0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reservation핸들러가 order instance o create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f660dbde0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f660dbde0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f660dbde0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f660dbde0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f660dbde0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f660dbde0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f660dbde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f660dbde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fc85cac24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fc85cac24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select seat 80%인 </a:t>
            </a:r>
            <a:r>
              <a:rPr lang="ko"/>
              <a:t>이유는 좌석 개수를 다 구현한 게 아니라 개수를 최소한으로 보여줘서입니당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660dbde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f660dbde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CHAGNES: </a:t>
            </a:r>
            <a:r>
              <a:rPr lang="ko"/>
              <a:t>바뀐 게 너무 많아서 ssd, oc이름, dcd 등등 일일이 안 적고 크게 적었어요 이 파트는 저번에 저 발표할 때도 그렇고 다른 조들도 그렇고 그냥 넘어가던 부분이라 괜찮을 거 같아요!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LESSON: </a:t>
            </a:r>
            <a:r>
              <a:rPr lang="ko"/>
              <a:t>자신이 겪은 경험 중 나중에 다른 사람들이 이런 비슷한 프로젝트할 때 해주고 싶은 조언 있나요? 프로젝트의 부족한 부분이라든가 성공한 부분 모두 좋습니다. 아니면 이것만은 피해라! 이건 따라해라!같은 것들도 좋습니당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660dbde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660dbde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프로토타입은 </a:t>
            </a:r>
            <a:r>
              <a:rPr lang="ko"/>
              <a:t>uc1만 </a:t>
            </a:r>
            <a:r>
              <a:rPr lang="ko"/>
              <a:t>보여주는 걸로 했어요!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f660dbde0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f660dbde0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af660dbde0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af660dbde0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fc85cac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fc85cac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f660dbde0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f660dbde0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6b2f7f94b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6b2f7f94b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6b2f7f94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6b2f7f94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fc85cac2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fc85cac2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f660dbde0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f660dbde0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f660dbde0_1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f660dbde0_1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jp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259775" y="3727975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Logical View</a:t>
            </a:r>
            <a:endParaRPr b="1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0875" y="631900"/>
            <a:ext cx="5599976" cy="451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Software Architecture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1800" y="748225"/>
            <a:ext cx="6584100" cy="42873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Deployment View</a:t>
            </a:r>
            <a:endParaRPr b="1"/>
          </a:p>
        </p:txBody>
      </p:sp>
      <p:sp>
        <p:nvSpPr>
          <p:cNvPr id="123" name="Google Shape;123;p23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Software Architecture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Use case </a:t>
            </a: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View</a:t>
            </a:r>
            <a:endParaRPr b="1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25" y="950800"/>
            <a:ext cx="8168324" cy="419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4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Software Architecture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489325"/>
            <a:ext cx="6931050" cy="480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>
            <p:ph type="title"/>
          </p:nvPr>
        </p:nvSpPr>
        <p:spPr>
          <a:xfrm>
            <a:off x="3689075" y="0"/>
            <a:ext cx="5628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1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makeNewStatistics()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689075" y="0"/>
            <a:ext cx="5628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 1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makeNewStatistics()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42" name="Google Shape;142;p26"/>
          <p:cNvGraphicFramePr/>
          <p:nvPr/>
        </p:nvGraphicFramePr>
        <p:xfrm>
          <a:off x="725850" y="11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536325"/>
                <a:gridCol w="6479150"/>
              </a:tblGrid>
              <a:tr h="6141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Controller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14210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creates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DesiredStatisticsList.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DesiredStatisticsList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creates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BestSeller.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DesiredStatisticsList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creates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StatisticsList.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6141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Creator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9140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first object beyond the UI layer receives and coordinates a system operation.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43" name="Google Shape;143;p26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Grasp Pattern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689075" y="0"/>
            <a:ext cx="5628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 1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makeNewStatistics()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49" name="Google Shape;149;p27"/>
          <p:cNvGraphicFramePr/>
          <p:nvPr/>
        </p:nvGraphicFramePr>
        <p:xfrm>
          <a:off x="968300" y="1121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51725"/>
                <a:gridCol w="6122425"/>
              </a:tblGrid>
              <a:tr h="389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886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a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 Controller.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389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Factory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7566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Service Factory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creates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DBHandler.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3982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Singleton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75665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Service Factory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creates the factory itself.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50" name="Google Shape;150;p27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GoF Pattern</a:t>
            </a:r>
            <a:endParaRPr b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2182375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2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selectCondition(CondDef,Condinput)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11000"/>
            <a:ext cx="8991600" cy="365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Grasp Pattern</a:t>
            </a:r>
            <a:endParaRPr b="1"/>
          </a:p>
        </p:txBody>
      </p:sp>
      <p:sp>
        <p:nvSpPr>
          <p:cNvPr id="162" name="Google Shape;162;p29"/>
          <p:cNvSpPr txBox="1"/>
          <p:nvPr>
            <p:ph type="title"/>
          </p:nvPr>
        </p:nvSpPr>
        <p:spPr>
          <a:xfrm>
            <a:off x="2182375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2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selectCondition(CondDef,Condinput)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63" name="Google Shape;163;p29"/>
          <p:cNvGraphicFramePr/>
          <p:nvPr/>
        </p:nvGraphicFramePr>
        <p:xfrm>
          <a:off x="977275" y="931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98175"/>
                <a:gridCol w="6318400"/>
              </a:tblGrid>
              <a:tr h="4347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Creator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4424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DesiredStatisticsList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creates a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Condition instance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3486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Controller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6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first object beyond the UI layer receives and coordinates a system operation.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4347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Information Expert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07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DesiredStatisticsList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knows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Condition.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3833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Low Coupling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6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System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delegates the create Condition responsibility to the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DesiredStatisticsList.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30"/>
          <p:cNvGraphicFramePr/>
          <p:nvPr/>
        </p:nvGraphicFramePr>
        <p:xfrm>
          <a:off x="933650" y="1356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51725"/>
                <a:gridCol w="6122425"/>
              </a:tblGrid>
              <a:tr h="389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886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a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 Controller.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69" name="Google Shape;169;p30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GoF Pattern</a:t>
            </a:r>
            <a:endParaRPr b="1"/>
          </a:p>
        </p:txBody>
      </p:sp>
      <p:sp>
        <p:nvSpPr>
          <p:cNvPr id="170" name="Google Shape;170;p30"/>
          <p:cNvSpPr txBox="1"/>
          <p:nvPr>
            <p:ph type="title"/>
          </p:nvPr>
        </p:nvSpPr>
        <p:spPr>
          <a:xfrm>
            <a:off x="2182375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2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selectCondition(CondDef,Condinput)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2771200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3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 selectPeriod(FromDate, ToDate)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1775" y="558600"/>
            <a:ext cx="4500461" cy="4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-83950" y="657600"/>
            <a:ext cx="2794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Vision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610600" y="4682450"/>
            <a:ext cx="73326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275" y="1238825"/>
            <a:ext cx="4367251" cy="327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2771200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3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 selectPeriod(FromDate, ToDate)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925" y="485725"/>
            <a:ext cx="3491524" cy="465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Grasp Pattern</a:t>
            </a:r>
            <a:endParaRPr b="1"/>
          </a:p>
        </p:txBody>
      </p:sp>
      <p:graphicFrame>
        <p:nvGraphicFramePr>
          <p:cNvPr id="188" name="Google Shape;188;p33"/>
          <p:cNvGraphicFramePr/>
          <p:nvPr/>
        </p:nvGraphicFramePr>
        <p:xfrm>
          <a:off x="856050" y="122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98175"/>
                <a:gridCol w="6318400"/>
              </a:tblGrid>
              <a:tr h="3486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Controller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6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first object beyond the UI layer receives and coordinates a system operation.</a:t>
                      </a:r>
                      <a:endParaRPr b="1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4347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Information Expert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07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ConditionList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knows FromDate and ToDate.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DesiredStatisticsList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knows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sttList.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3833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Low Coupling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6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DesiredStatisticsList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does not need to know how to get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StatisticsList.</a:t>
                      </a:r>
                      <a:endParaRPr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89" name="Google Shape;189;p33"/>
          <p:cNvSpPr txBox="1"/>
          <p:nvPr>
            <p:ph type="title"/>
          </p:nvPr>
        </p:nvSpPr>
        <p:spPr>
          <a:xfrm>
            <a:off x="2771200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3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 selectPeriod(FromDate, ToDate)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Grasp Pattern</a:t>
            </a:r>
            <a:endParaRPr b="1"/>
          </a:p>
        </p:txBody>
      </p:sp>
      <p:graphicFrame>
        <p:nvGraphicFramePr>
          <p:cNvPr id="195" name="Google Shape;195;p34"/>
          <p:cNvGraphicFramePr/>
          <p:nvPr/>
        </p:nvGraphicFramePr>
        <p:xfrm>
          <a:off x="838725" y="105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98175"/>
                <a:gridCol w="6318400"/>
              </a:tblGrid>
              <a:tr h="3486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High Cohesion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68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DesiredStatisticsList 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select its own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BestSeller.</a:t>
                      </a:r>
                      <a:endParaRPr b="1" sz="18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  <a:tr h="43475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Polymorphism</a:t>
                      </a:r>
                      <a:endParaRPr sz="10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07725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Condition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a base class for different modes of sortOutStatistics.</a:t>
                      </a:r>
                      <a:endParaRPr sz="1800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96" name="Google Shape;196;p34"/>
          <p:cNvSpPr txBox="1"/>
          <p:nvPr>
            <p:ph type="title"/>
          </p:nvPr>
        </p:nvSpPr>
        <p:spPr>
          <a:xfrm>
            <a:off x="2771200" y="0"/>
            <a:ext cx="71346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ContractSD 3 :</a:t>
            </a:r>
            <a:r>
              <a:rPr b="1" lang="ko" sz="1800">
                <a:latin typeface="Barlow"/>
                <a:ea typeface="Barlow"/>
                <a:cs typeface="Barlow"/>
                <a:sym typeface="Barlow"/>
              </a:rPr>
              <a:t> selectPeriod(FromDate, ToDate)</a:t>
            </a:r>
            <a:endParaRPr b="1"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197" name="Google Shape;197;p34"/>
          <p:cNvGraphicFramePr/>
          <p:nvPr/>
        </p:nvGraphicFramePr>
        <p:xfrm>
          <a:off x="933650" y="374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1451725"/>
                <a:gridCol w="6122425"/>
              </a:tblGrid>
              <a:tr h="3890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500"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</a:t>
                      </a:r>
                      <a:endParaRPr b="1" sz="1500"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 hMerge="1"/>
              </a:tr>
              <a:tr h="5886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- StatisticsHandler</a:t>
                      </a:r>
                      <a:r>
                        <a:rPr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 is a </a:t>
                      </a:r>
                      <a:r>
                        <a:rPr b="1" lang="ko">
                          <a:solidFill>
                            <a:schemeClr val="dk1"/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Facade Controller.</a:t>
                      </a:r>
                      <a:endParaRPr b="1">
                        <a:solidFill>
                          <a:schemeClr val="dk1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63500" marB="63500" marR="63500" marL="63500"/>
                </a:tc>
                <a:tc hMerge="1"/>
              </a:tr>
            </a:tbl>
          </a:graphicData>
        </a:graphic>
      </p:graphicFrame>
      <p:sp>
        <p:nvSpPr>
          <p:cNvPr id="198" name="Google Shape;198;p34"/>
          <p:cNvSpPr txBox="1"/>
          <p:nvPr/>
        </p:nvSpPr>
        <p:spPr>
          <a:xfrm>
            <a:off x="155875" y="31390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GoF Pattern</a:t>
            </a:r>
            <a:endParaRPr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6027025" y="0"/>
            <a:ext cx="33771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Managed Sales Statistics DCD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000" y="468550"/>
            <a:ext cx="8606501" cy="45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Current Status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" name="Google Shape;210;p36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Design and Analysis</a:t>
            </a:r>
            <a:endParaRPr b="1"/>
          </a:p>
        </p:txBody>
      </p:sp>
      <p:graphicFrame>
        <p:nvGraphicFramePr>
          <p:cNvPr id="211" name="Google Shape;211;p36"/>
          <p:cNvGraphicFramePr/>
          <p:nvPr/>
        </p:nvGraphicFramePr>
        <p:xfrm>
          <a:off x="2654800" y="482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{1AFF91E4-1DF0-4623-98D6-AF0BA49733B8}</a:tableStyleId>
              </a:tblPr>
              <a:tblGrid>
                <a:gridCol w="1474075"/>
                <a:gridCol w="2808375"/>
                <a:gridCol w="2038575"/>
              </a:tblGrid>
              <a:tr h="3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percent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row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Select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Select Seat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Select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Modify Reservation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41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Cancel Reservation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Select Conditions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Search 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Show results and 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</a:t>
                      </a:r>
                      <a:r>
                        <a:rPr lang="ko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Add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Delete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378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Modify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Current Status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aphicFrame>
        <p:nvGraphicFramePr>
          <p:cNvPr id="217" name="Google Shape;217;p37"/>
          <p:cNvGraphicFramePr/>
          <p:nvPr/>
        </p:nvGraphicFramePr>
        <p:xfrm>
          <a:off x="2156900" y="105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{1AFF91E4-1DF0-4623-98D6-AF0BA49733B8}</a:tableStyleId>
              </a:tblPr>
              <a:tblGrid>
                <a:gridCol w="1207700"/>
                <a:gridCol w="2300900"/>
                <a:gridCol w="1670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Function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percent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Select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Select Seat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80%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Select time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Select Conditions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Search Date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Show results and best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100%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Use Case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Manage Menu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8" name="Google Shape;218;p37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Implementation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8"/>
          <p:cNvSpPr txBox="1"/>
          <p:nvPr>
            <p:ph type="title"/>
          </p:nvPr>
        </p:nvSpPr>
        <p:spPr>
          <a:xfrm>
            <a:off x="5115475" y="0"/>
            <a:ext cx="4201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Changes and Lessons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4" name="Google Shape;224;p38"/>
          <p:cNvSpPr txBox="1"/>
          <p:nvPr/>
        </p:nvSpPr>
        <p:spPr>
          <a:xfrm>
            <a:off x="424000" y="625925"/>
            <a:ext cx="73518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Changes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-Create Use case 3 (oc, dcd, ssd …)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-Reorganize Use case 1 (analysis modeling, design modeling...)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-Reorganize Use case 2 </a:t>
            </a: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(analysis modeling, design modeling...)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Lessons</a:t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18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5115475" y="0"/>
            <a:ext cx="4201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Demo of Prototype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072" y="1209400"/>
            <a:ext cx="2214428" cy="310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8075" y="1209400"/>
            <a:ext cx="2214425" cy="314190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9"/>
          <p:cNvSpPr txBox="1"/>
          <p:nvPr/>
        </p:nvSpPr>
        <p:spPr>
          <a:xfrm>
            <a:off x="166425" y="798850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"/>
                <a:ea typeface="Barlow"/>
                <a:cs typeface="Barlow"/>
                <a:sym typeface="Barlow"/>
              </a:rPr>
              <a:t>1.									2.						3.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3" name="Google Shape;23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75" y="1209400"/>
            <a:ext cx="3600233" cy="31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5115475" y="0"/>
            <a:ext cx="4201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Demo of Prototype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425" y="1265825"/>
            <a:ext cx="4325994" cy="33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50" y="1217100"/>
            <a:ext cx="3994275" cy="3491874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/>
        </p:nvSpPr>
        <p:spPr>
          <a:xfrm>
            <a:off x="497950" y="762925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"/>
                <a:ea typeface="Barlow"/>
                <a:cs typeface="Barlow"/>
                <a:sym typeface="Barlow"/>
              </a:rPr>
              <a:t>4.									5.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5115475" y="0"/>
            <a:ext cx="4201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Demo of Prototype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7" name="Google Shape;2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50" y="1255200"/>
            <a:ext cx="4396025" cy="34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1"/>
          <p:cNvSpPr txBox="1"/>
          <p:nvPr/>
        </p:nvSpPr>
        <p:spPr>
          <a:xfrm>
            <a:off x="497950" y="762925"/>
            <a:ext cx="73326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Barlow"/>
                <a:ea typeface="Barlow"/>
                <a:cs typeface="Barlow"/>
                <a:sym typeface="Barlow"/>
              </a:rPr>
              <a:t>6</a:t>
            </a:r>
            <a:r>
              <a:rPr lang="ko">
                <a:latin typeface="Barlow"/>
                <a:ea typeface="Barlow"/>
                <a:cs typeface="Barlow"/>
                <a:sym typeface="Barlow"/>
              </a:rPr>
              <a:t>.												7.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4225" y="1255200"/>
            <a:ext cx="2581900" cy="34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-83950" y="657600"/>
            <a:ext cx="27948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Barlow"/>
              <a:buChar char="-"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Use case Diagram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4475" y="1129600"/>
            <a:ext cx="5785302" cy="37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775" y="455325"/>
            <a:ext cx="7648455" cy="468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5438200" y="0"/>
            <a:ext cx="38790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System Sequence Diagram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0300" y="523875"/>
            <a:ext cx="4210050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278425" y="750150"/>
            <a:ext cx="8685600" cy="39558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278425" y="1025900"/>
            <a:ext cx="3999900" cy="22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Contract CO1</a:t>
            </a: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makeNewStatistics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Operation</a:t>
            </a: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makeNewStatistics()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Cross reference</a:t>
            </a: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Manage Sales Statistics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b="1"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Precondition</a:t>
            </a: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4370200" y="956625"/>
            <a:ext cx="4514100" cy="39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Postcondition</a:t>
            </a: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: 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DesiredStatisticsList instance dsl was created.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dsl was associated with a System.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 BestSeller instance bs was created.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Attributes of bs were initialized.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bs was associated with dsl.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StatisticsList instance sttList was created.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sttList was associated with dsl.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ConditionList instance CondList was created.</a:t>
            </a:r>
            <a:endParaRPr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-"/>
            </a:pPr>
            <a:r>
              <a:rPr lang="ko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CondList was assciated with dsl.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4757200" y="641550"/>
            <a:ext cx="4091700" cy="406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/>
          <p:nvPr/>
        </p:nvSpPr>
        <p:spPr>
          <a:xfrm>
            <a:off x="278425" y="641600"/>
            <a:ext cx="4091700" cy="40644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4803100" y="730050"/>
            <a:ext cx="39999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Contract CO3</a:t>
            </a: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selectPeriod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Operation</a:t>
            </a: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selectPeriod(FromDate, ToDate)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Cross reference</a:t>
            </a: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Manage Statistics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Precondition</a:t>
            </a: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a make new Statistics underway.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There is a StatisticsList instance StoresttList.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Postcondition</a:t>
            </a: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 : 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CondList.FromDate became FromDate, CondList.ToDate became ToDate.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-"/>
            </a:pPr>
            <a:r>
              <a:rPr lang="ko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Statistics instances in StoresttList were added to sttList, based on CondList.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4" name="Google Shape;94;p19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[UC3] Operate Contract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24325" y="730050"/>
            <a:ext cx="3999900" cy="3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Contract CO2 : selectCondition</a:t>
            </a:r>
            <a:endParaRPr b="1"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Operation</a:t>
            </a: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: selectCondition(CondDef : ConditionDefinition, Condinput : String or int or Time)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Cross reference</a:t>
            </a: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: Manage Statistics</a:t>
            </a:r>
            <a:endParaRPr b="1"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Precondition</a:t>
            </a: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: 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Char char="-"/>
            </a:pP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There is a make new Statistics underway.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Char char="-"/>
            </a:pP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There is a ConditionDefinition instance CondDef.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Postcondition</a:t>
            </a: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 : 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Char char="-"/>
            </a:pP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Condition instance cond was created, based on CondDef</a:t>
            </a:r>
            <a:endParaRPr sz="1200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Barlow"/>
              <a:buChar char="-"/>
            </a:pPr>
            <a:r>
              <a:rPr lang="ko" sz="1200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cond was associated with CondList.</a:t>
            </a:r>
            <a:endParaRPr b="1"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20"/>
          <p:cNvGraphicFramePr/>
          <p:nvPr/>
        </p:nvGraphicFramePr>
        <p:xfrm>
          <a:off x="2145150" y="107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960600"/>
                <a:gridCol w="960600"/>
                <a:gridCol w="1428750"/>
                <a:gridCol w="1400175"/>
                <a:gridCol w="514350"/>
                <a:gridCol w="466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Factor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Measures and Quality scenarios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Variability(Current flexibility and future evolution)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Impact of factor(and its variability) on stakeholders, architecture and other factors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Priority for success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Difficulty or Risk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333375">
                <a:tc gridSpan="6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Reliability-Recoverability</a:t>
                      </a:r>
                      <a:endParaRPr b="1" sz="10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recovery from server Failure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 server can be recovered although the server is shut down.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· Current Flexibility :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All data must be stored in db.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· Evolution : 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none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During the menu update phase, the server must be accessed and the user must be satisfied with the recovery from the server failure.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</a:t>
                      </a:r>
                      <a:endParaRPr sz="10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recovery connection with DB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If the connection to the DB is lost, request the connection again within 40 seconds.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· Current Flexibility :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Store the latest data before disconnecting.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· Evolution : 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To do recovery, let you have your own DB server. 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High impact on the large-scale design. Errors in the DB result in loss of credibility in statistics. Therefore, the value of the application decreases.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01" name="Google Shape;101;p20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Software Architecture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Architectural Factors and brief resolutions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7" name="Google Shape;107;p21"/>
          <p:cNvGraphicFramePr/>
          <p:nvPr/>
        </p:nvGraphicFramePr>
        <p:xfrm>
          <a:off x="2249375" y="128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{764158D8-67DA-4167-813B-E598BE8EEF36}</a:tableStyleId>
              </a:tblPr>
              <a:tblGrid>
                <a:gridCol w="960600"/>
                <a:gridCol w="960600"/>
                <a:gridCol w="1428750"/>
                <a:gridCol w="1400175"/>
                <a:gridCol w="514350"/>
                <a:gridCol w="466725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Factor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Measures and Quality scenarios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Variability(Current flexibility and future evolution)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Impact of factor(and its variability) on stakeholders, architecture and other factors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Priority for success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Difficulty or Risk</a:t>
                      </a:r>
                      <a:endParaRPr b="1" sz="10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  <a:tr h="254000">
                <a:tc gridSpan="6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Functionality- security</a:t>
                      </a:r>
                      <a:endParaRPr b="1" sz="1000"/>
                    </a:p>
                  </a:txBody>
                  <a:tcPr marT="63500" marB="63500" marR="63500" marL="63500"/>
                </a:tc>
                <a:tc hMerge="1"/>
                <a:tc hMerge="1"/>
                <a:tc hMerge="1"/>
                <a:tc hMerge="1"/>
                <a:tc hMerge="1"/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highlight>
                            <a:srgbClr val="FDFDFD"/>
                          </a:highlight>
                        </a:rPr>
                        <a:t>Access to Manager</a:t>
                      </a:r>
                      <a:endParaRPr b="1"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Users who do not have previous manager certification do not have access to the categories that the manager can access.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· Current Flexibility :</a:t>
                      </a:r>
                      <a:endParaRPr b="1"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Existing users can gain manager access only by registering the store's business license number.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This application is easy for businesses with stores to use this application.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H</a:t>
                      </a:r>
                      <a:endParaRPr sz="10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</a:t>
                      </a:r>
                      <a:endParaRPr sz="10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08" name="Google Shape;108;p21"/>
          <p:cNvSpPr txBox="1"/>
          <p:nvPr>
            <p:ph type="title"/>
          </p:nvPr>
        </p:nvSpPr>
        <p:spPr>
          <a:xfrm>
            <a:off x="6670000" y="0"/>
            <a:ext cx="2647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latin typeface="Barlow"/>
                <a:ea typeface="Barlow"/>
                <a:cs typeface="Barlow"/>
                <a:sym typeface="Barlow"/>
              </a:rPr>
              <a:t>Software Architecture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155875" y="5586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Architectural Factors and brief resolutions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